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2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Montserrat"/>
      <p:regular r:id="rId35"/>
      <p:bold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Bitter"/>
      <p:regular r:id="rId41"/>
      <p:bold r:id="rId42"/>
      <p:italic r:id="rId43"/>
    </p:embeddedFont>
    <p:embeddedFont>
      <p:font typeface="Droid Sans Mono"/>
      <p:regular r:id="rId44"/>
    </p:embeddedFont>
    <p:embeddedFont>
      <p:font typeface="Source Sans Pr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2" name="Biljana Rakić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4.xml"/><Relationship Id="rId42" Type="http://schemas.openxmlformats.org/officeDocument/2006/relationships/font" Target="fonts/Bitter-bold.fntdata"/><Relationship Id="rId41" Type="http://schemas.openxmlformats.org/officeDocument/2006/relationships/font" Target="fonts/Bitter-regular.fntdata"/><Relationship Id="rId22" Type="http://schemas.openxmlformats.org/officeDocument/2006/relationships/slide" Target="slides/slide16.xml"/><Relationship Id="rId44" Type="http://schemas.openxmlformats.org/officeDocument/2006/relationships/font" Target="fonts/DroidSansMono-regular.fntdata"/><Relationship Id="rId21" Type="http://schemas.openxmlformats.org/officeDocument/2006/relationships/slide" Target="slides/slide15.xml"/><Relationship Id="rId43" Type="http://schemas.openxmlformats.org/officeDocument/2006/relationships/font" Target="fonts/Bitter-italic.fntdata"/><Relationship Id="rId24" Type="http://schemas.openxmlformats.org/officeDocument/2006/relationships/slide" Target="slides/slide18.xml"/><Relationship Id="rId46" Type="http://schemas.openxmlformats.org/officeDocument/2006/relationships/font" Target="fonts/SourceSansPro-bold.fntdata"/><Relationship Id="rId23" Type="http://schemas.openxmlformats.org/officeDocument/2006/relationships/slide" Target="slides/slide17.xml"/><Relationship Id="rId45" Type="http://schemas.openxmlformats.org/officeDocument/2006/relationships/font" Target="fonts/SourceSans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SourceSansPro-boldItalic.fntdata"/><Relationship Id="rId25" Type="http://schemas.openxmlformats.org/officeDocument/2006/relationships/slide" Target="slides/slide19.xml"/><Relationship Id="rId47" Type="http://schemas.openxmlformats.org/officeDocument/2006/relationships/font" Target="fonts/SourceSansPro-italic.fntdata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Montserrat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Lato-regular.fntdata"/><Relationship Id="rId14" Type="http://schemas.openxmlformats.org/officeDocument/2006/relationships/slide" Target="slides/slide8.xml"/><Relationship Id="rId36" Type="http://schemas.openxmlformats.org/officeDocument/2006/relationships/font" Target="fonts/Montserrat-bold.fntdata"/><Relationship Id="rId17" Type="http://schemas.openxmlformats.org/officeDocument/2006/relationships/slide" Target="slides/slide11.xml"/><Relationship Id="rId39" Type="http://schemas.openxmlformats.org/officeDocument/2006/relationships/font" Target="fonts/Lato-italic.fntdata"/><Relationship Id="rId16" Type="http://schemas.openxmlformats.org/officeDocument/2006/relationships/slide" Target="slides/slide10.xml"/><Relationship Id="rId38" Type="http://schemas.openxmlformats.org/officeDocument/2006/relationships/font" Target="fonts/La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 dt="2016-11-29T03:45:40.692">
    <p:pos x="6000" y="0"/>
    <p:text>+amajkic@execom.eu +mmaksimovic@execom.eu</p:text>
  </p:cm>
  <p:cm authorId="0" idx="2" dt="2016-11-29T03:45:40.692">
    <p:pos x="6000" y="100"/>
    <p:text>Cao, da li imamo neki nas promo slajd da stavimo ovde? Nesto npr. join our team or smth?</p:text>
  </p:cm>
</p:cmLst>
</file>

<file path=ppt/media/image00.png>
</file>

<file path=ppt/media/image01.png>
</file>

<file path=ppt/media/image02.jp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98450" lvl="2" marL="1371600">
              <a:lnSpc>
                <a:spcPct val="125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Proxima Nova"/>
              <a:buAutoNum type="romanLcPeriod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Delovi demo-a</a:t>
            </a:r>
          </a:p>
          <a:p>
            <a:pPr indent="-298450" lvl="3" marL="1828800">
              <a:lnSpc>
                <a:spcPct val="125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Proxima Nova"/>
              <a:buAutoNum type="arabicPeriod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Rpi i zasto smo se odlucili za Rpi (idealna platforma za development)</a:t>
            </a:r>
          </a:p>
          <a:p>
            <a:pPr indent="-298450" lvl="3" marL="1828800">
              <a:lnSpc>
                <a:spcPct val="125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Proxima Nova"/>
              <a:buAutoNum type="arabicPeriod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Hexiwear </a:t>
            </a:r>
          </a:p>
          <a:p>
            <a:pPr indent="-298450" lvl="3" marL="1828800">
              <a:lnSpc>
                <a:spcPct val="125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Proxima Nova"/>
              <a:buAutoNum type="arabicPeriod"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Sensor Hub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Start projekta je najvazniji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Jos jedan slajd dodati ukoliko uspemo sve da stavimo na njihov github na vreme i tu proci kroz uputstvo kako izbildovati sve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Relationship Id="rId3" Type="http://schemas.openxmlformats.org/officeDocument/2006/relationships/image" Target="../media/image0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7.png"/><Relationship Id="rId3" Type="http://schemas.openxmlformats.org/officeDocument/2006/relationships/image" Target="../media/image0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buClr>
                <a:srgbClr val="687C86"/>
              </a:buClr>
              <a:buSzPct val="100000"/>
              <a:buFont typeface="Montserrat"/>
              <a:buNone/>
              <a:defRPr sz="1800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rgbClr val="FB4B4F"/>
              </a:buClr>
              <a:buSzPct val="100000"/>
              <a:buFont typeface="Montserrat"/>
              <a:defRPr b="1" sz="48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pic>
        <p:nvPicPr>
          <p:cNvPr descr="execom-logo.png" id="11" name="Shape 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597850"/>
            <a:ext cx="1143274" cy="19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53" name="Shape 5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None/>
              <a:defRPr sz="2400"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  <p:cxnSp>
        <p:nvCxnSpPr>
          <p:cNvPr id="14" name="Shape 14"/>
          <p:cNvCxnSpPr/>
          <p:nvPr/>
        </p:nvCxnSpPr>
        <p:spPr>
          <a:xfrm>
            <a:off x="460400" y="985850"/>
            <a:ext cx="8229000" cy="0"/>
          </a:xfrm>
          <a:prstGeom prst="straightConnector1">
            <a:avLst/>
          </a:prstGeom>
          <a:noFill/>
          <a:ln cap="flat" cmpd="sng" w="9525">
            <a:solidFill>
              <a:srgbClr val="D0DADD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Thank you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685800" y="1563150"/>
            <a:ext cx="7772400" cy="555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None/>
              <a:defRPr sz="2400"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  <p:sp>
        <p:nvSpPr>
          <p:cNvPr id="17" name="Shape 17"/>
          <p:cNvSpPr txBox="1"/>
          <p:nvPr/>
        </p:nvSpPr>
        <p:spPr>
          <a:xfrm>
            <a:off x="685800" y="3050400"/>
            <a:ext cx="2030999" cy="811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EXECOM The Netherlands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PO Box 169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6860 AD Oosterbeek, The Netherlands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+31 26 3391403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800" u="sng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nl@execom.eu</a:t>
            </a:r>
          </a:p>
        </p:txBody>
      </p:sp>
      <p:sp>
        <p:nvSpPr>
          <p:cNvPr id="18" name="Shape 18"/>
          <p:cNvSpPr txBox="1"/>
          <p:nvPr/>
        </p:nvSpPr>
        <p:spPr>
          <a:xfrm>
            <a:off x="685800" y="3938400"/>
            <a:ext cx="2030999" cy="811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EXECOM Serbia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Bulevar vojvode Stepe 50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Novi Sad 21000, Serbia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+381 21 3004420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800">
                <a:solidFill>
                  <a:srgbClr val="4C4C4E"/>
                </a:solidFill>
                <a:latin typeface="Lato"/>
                <a:ea typeface="Lato"/>
                <a:cs typeface="Lato"/>
                <a:sym typeface="Lato"/>
              </a:rPr>
              <a:t>office@execom.eu</a:t>
            </a:r>
          </a:p>
        </p:txBody>
      </p:sp>
      <p:pic>
        <p:nvPicPr>
          <p:cNvPr descr="execom-logo.png" id="19" name="Shape 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597850"/>
            <a:ext cx="1143274" cy="19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26" name="Shape 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2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199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None/>
              <a:defRPr sz="24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/>
        </p:txBody>
      </p:sp>
      <p:sp>
        <p:nvSpPr>
          <p:cNvPr id="7" name="Shape 7"/>
          <p:cNvSpPr txBox="1"/>
          <p:nvPr/>
        </p:nvSpPr>
        <p:spPr>
          <a:xfrm>
            <a:off x="457199" y="1195400"/>
            <a:ext cx="8229600" cy="3699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youtube.com/v/OIN2w71jHLk" TargetMode="External"/><Relationship Id="rId4" Type="http://schemas.openxmlformats.org/officeDocument/2006/relationships/image" Target="../media/image0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2.xml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hyperlink" Target="mailto:careers@execom.eu" TargetMode="External"/><Relationship Id="rId7" Type="http://schemas.openxmlformats.org/officeDocument/2006/relationships/hyperlink" Target="www.execom.eu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ctrTitle"/>
          </p:nvPr>
        </p:nvSpPr>
        <p:spPr>
          <a:xfrm>
            <a:off x="609600" y="1583342"/>
            <a:ext cx="7772400" cy="1159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3000"/>
              <a:t>IoT and open-source 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3000"/>
              <a:t>in commercial solutions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609600" y="4049650"/>
            <a:ext cx="48546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687C86"/>
                </a:solidFill>
              </a:rPr>
              <a:t>Milan Savić, Software Architect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4294967295"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rPr>
              <a:t>Execom IoT</a:t>
            </a:r>
          </a:p>
        </p:txBody>
      </p:sp>
      <p:pic>
        <p:nvPicPr>
          <p:cNvPr descr="IoTday.png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202" y="805349"/>
            <a:ext cx="5977597" cy="433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Execom IoT 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 have we learned from sensor hub development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Absolute need to be cross-platform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Why should I use a framework?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Poco framework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Poco or Boost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Execom IoT 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457200" y="993225"/>
            <a:ext cx="349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hub demo</a:t>
            </a:r>
          </a:p>
        </p:txBody>
      </p:sp>
      <p:sp>
        <p:nvSpPr>
          <p:cNvPr descr="Internet of Things Integration Platform on Sensor Hub Concept Showcase" id="136" name="Shape 136" title="Execom IoT Showcase">
            <a:hlinkClick r:id="rId3"/>
          </p:cNvPr>
          <p:cNvSpPr/>
          <p:nvPr/>
        </p:nvSpPr>
        <p:spPr>
          <a:xfrm>
            <a:off x="4154200" y="993225"/>
            <a:ext cx="3999999" cy="2999999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Using open-source for marketing purposes 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Gain community and make a hype by making part of your code public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 are the pitfalls when doing so?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Exposing too much 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Open-sourced code is not very useful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WolkAbout IoT platform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Popular IoT concepts 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IoT as a part of a bigger picture 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Popular IoT 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concepts: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Home Automation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Smart City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Why is a Smart City interesting concept for Serbia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Lack of good ideas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Macchina.io IoT framework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010" y="670124"/>
            <a:ext cx="6677977" cy="434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>
            <p:ph idx="4294967295"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rPr>
              <a:t>Execom Smart City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Execom Smart City 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Hardware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Arduino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Raspberry Pi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LoRa protocol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 open-source 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helped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develop this showcase</a:t>
            </a: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martCityArch.png" id="165" name="Shape 1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3437" y="805349"/>
            <a:ext cx="5377124" cy="41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>
            <p:ph idx="4294967295"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rPr>
              <a:t>Execom Smart City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Making Smart City open-source 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Smart City showcase is open-source</a:t>
            </a:r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Android app</a:t>
            </a:r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LoRa receiver</a:t>
            </a:r>
          </a:p>
          <a:p>
            <a:pPr indent="-3810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gathering</a:t>
            </a:r>
          </a:p>
          <a:p>
            <a:pPr indent="-3810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■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Cloud connection</a:t>
            </a:r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LoRa sensor</a:t>
            </a: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It’s not much, but it’s a start :)</a:t>
            </a: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GDG Novi Sad 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457200" y="2912500"/>
            <a:ext cx="21855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Meetup.com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457200" y="1581450"/>
            <a:ext cx="21855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Android App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6AA84F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bit.ly/gdgns-aa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457200" y="2246975"/>
            <a:ext cx="21855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565656"/>
                </a:solidFill>
                <a:latin typeface="Roboto"/>
                <a:ea typeface="Roboto"/>
                <a:cs typeface="Roboto"/>
                <a:sym typeface="Roboto"/>
              </a:rPr>
              <a:t>iOS App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565656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bit.ly/gdgns-ios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6780650" y="1581450"/>
            <a:ext cx="1906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>
                <a:solidFill>
                  <a:srgbClr val="3E5EA2"/>
                </a:solidFill>
                <a:latin typeface="Roboto"/>
                <a:ea typeface="Roboto"/>
                <a:cs typeface="Roboto"/>
                <a:sym typeface="Roboto"/>
              </a:rPr>
              <a:t>Facebook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3E5EA2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bit.ly/gdgns-fb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6780600" y="2246975"/>
            <a:ext cx="1906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DD4B39"/>
                </a:solidFill>
                <a:latin typeface="Roboto"/>
                <a:ea typeface="Roboto"/>
                <a:cs typeface="Roboto"/>
                <a:sym typeface="Roboto"/>
              </a:rPr>
              <a:t>Google Plus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DD4B39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bit.ly/gdgns-gp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6780650" y="2912500"/>
            <a:ext cx="19062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b="1" lang="en">
                <a:solidFill>
                  <a:srgbClr val="28AAE1"/>
                </a:solidFill>
                <a:latin typeface="Roboto"/>
                <a:ea typeface="Roboto"/>
                <a:cs typeface="Roboto"/>
                <a:sym typeface="Roboto"/>
              </a:rPr>
              <a:t>Twitter</a:t>
            </a:r>
          </a:p>
          <a:p>
            <a:pPr lvl="0" rtl="0" algn="r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28AAE1"/>
                </a:solidFill>
                <a:latin typeface="Droid Sans Mono"/>
                <a:ea typeface="Droid Sans Mono"/>
                <a:cs typeface="Droid Sans Mono"/>
                <a:sym typeface="Droid Sans Mono"/>
              </a:rPr>
              <a:t>bit.ly/gdgns-tw</a:t>
            </a:r>
          </a:p>
        </p:txBody>
      </p:sp>
      <p:pic>
        <p:nvPicPr>
          <p:cNvPr descr="LogoWithBackground.png"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700" y="1581450"/>
            <a:ext cx="1980600" cy="19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Content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x="457200" y="999475"/>
            <a:ext cx="7412100" cy="29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Importance of open-source in IoT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Development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- Open source - Product relation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Linux as a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cornerstone in IoT 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Execom IoT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Using open-source for marketing purposes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Popular IoT concepts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Execom smart city showcase</a:t>
            </a:r>
          </a:p>
          <a:p>
            <a:pPr indent="-381000" lvl="0" marL="457200" rtl="0">
              <a:lnSpc>
                <a:spcPct val="100000"/>
              </a:lnSpc>
              <a:spcBef>
                <a:spcPts val="0"/>
              </a:spcBef>
              <a:buSzPct val="100000"/>
              <a:buFont typeface="Source Sans Pro"/>
              <a:buChar char="●"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Making smart city concept open-source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.png"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 txBox="1"/>
          <p:nvPr/>
        </p:nvSpPr>
        <p:spPr>
          <a:xfrm>
            <a:off x="2210425" y="1674825"/>
            <a:ext cx="48969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69497" y="-751250"/>
            <a:ext cx="3255504" cy="2302153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510300" y="3592600"/>
            <a:ext cx="81234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u="sng">
                <a:solidFill>
                  <a:srgbClr val="FB4B4F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careers@execom.eu</a:t>
            </a:r>
            <a:r>
              <a:rPr lang="en" sz="3000"/>
              <a:t>                    </a:t>
            </a:r>
            <a:r>
              <a:rPr lang="en" sz="3000" u="sng">
                <a:solidFill>
                  <a:srgbClr val="FB4B4F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www.execom.eu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x="1215775" y="2014350"/>
            <a:ext cx="6886200" cy="1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Join our team!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Importance of open-source in IoT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 is IoT?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Increase in number of connected devices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IoT is a fast-changing field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What does that mean for us?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Adapt development process in order to keep pace with the technology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Development - Open source - Product</a:t>
            </a:r>
          </a:p>
        </p:txBody>
      </p:sp>
      <p:sp>
        <p:nvSpPr>
          <p:cNvPr id="88" name="Shape 88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Open-source is present in (almost) every solution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OS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Frameworks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Libraries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Hardware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Development - Open source - Product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Requirements when developing a commercial solution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Minimize cost of development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Tight 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deadlines</a:t>
            </a: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Always have a working demo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 open-source helps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Development - Open source - Product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Example - Add speech recognition to your IoT solution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Should I use a mobile device?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Hardware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OS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Speech recognition engine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Framework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Linux as a cornerstone in IoT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Widespread OS in IoT products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Security issues on small embedded IoT devices and how to solve that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One IoT device to rule them all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IoT gateway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ecom IoT.jpg" id="111" name="Shape 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1328" y="0"/>
            <a:ext cx="78964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57200" y="322050"/>
            <a:ext cx="8229600" cy="48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Execom IoT 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457200" y="993225"/>
            <a:ext cx="7938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Requirements: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Modular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Adaptable</a:t>
            </a:r>
          </a:p>
          <a:p>
            <a:pPr indent="-381000" lvl="1" marL="9144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○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Reduces development time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Source Sans Pro"/>
              <a:buChar char="●"/>
            </a:pPr>
            <a:r>
              <a:rPr lang="en"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 hub concept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